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5143500" cx="9144000"/>
  <p:notesSz cx="6858000" cy="9144000"/>
  <p:embeddedFontLst>
    <p:embeddedFont>
      <p:font typeface="Roboto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28" roundtripDataSignature="AMtx7miNRkM7Ii5jd8119DLUDsjMCixo4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oboto-regular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oboto-italic.fntdata"/><Relationship Id="rId25" Type="http://schemas.openxmlformats.org/officeDocument/2006/relationships/font" Target="fonts/Roboto-bold.fntdata"/><Relationship Id="rId28" Type="http://customschemas.google.com/relationships/presentationmetadata" Target="metadata"/><Relationship Id="rId27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" name="Google Shape;3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10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2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1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6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p17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6" name="Google Shape;16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2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4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5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6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7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8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9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2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9" name="Google Shape;19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2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24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24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8" name="Google Shape;28;p24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9" name="Google Shape;29;p24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0" name="Google Shape;30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3" name="Google Shape;33;p25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4" name="Google Shape;34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jp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gif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gif"/><Relationship Id="rId4" Type="http://schemas.openxmlformats.org/officeDocument/2006/relationships/image" Target="../media/image6.gif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Relationship Id="rId4" Type="http://schemas.openxmlformats.org/officeDocument/2006/relationships/image" Target="../media/image14.png"/><Relationship Id="rId5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gif"/><Relationship Id="rId4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16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7.png"/><Relationship Id="rId5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gif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gif"/><Relationship Id="rId4" Type="http://schemas.openxmlformats.org/officeDocument/2006/relationships/image" Target="../media/image10.gif"/><Relationship Id="rId5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3777640"/>
            <a:ext cx="9144000" cy="1365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Google Shape;40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1"/>
          <p:cNvSpPr txBox="1"/>
          <p:nvPr/>
        </p:nvSpPr>
        <p:spPr>
          <a:xfrm>
            <a:off x="-89199" y="1405583"/>
            <a:ext cx="8763000" cy="193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" name="Google Shape;42;p1"/>
          <p:cNvSpPr txBox="1"/>
          <p:nvPr/>
        </p:nvSpPr>
        <p:spPr>
          <a:xfrm>
            <a:off x="2405084" y="2123203"/>
            <a:ext cx="4764000" cy="96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I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SUBJECT : MATHEMATICS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I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CHAPTER NUMBER: 04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en-I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CHAPTER NAME :DECIMAL  FRACTIONS</a:t>
            </a:r>
            <a:endParaRPr b="1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0"/>
          <p:cNvSpPr/>
          <p:nvPr/>
        </p:nvSpPr>
        <p:spPr>
          <a:xfrm>
            <a:off x="365760" y="278103"/>
            <a:ext cx="3627916" cy="11849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00"/>
              <a:buFont typeface="Arial"/>
              <a:buNone/>
            </a:pPr>
            <a:r>
              <a:rPr b="1" i="0" lang="en-IN" sz="1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5</a:t>
            </a: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. Convert into vulgar fraction: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00"/>
              <a:buFont typeface="Arial"/>
              <a:buNone/>
            </a:pPr>
            <a:r>
              <a:rPr b="1" i="0" lang="en-IN" sz="1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  </a:t>
            </a:r>
            <a:r>
              <a:rPr b="1" i="0" lang="en-IN" sz="51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     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Selina Solutions Concise Maths Class 7 Chapter 4 Image 121" id="107" name="Google Shape;10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6686" y="1058229"/>
            <a:ext cx="1593178" cy="1880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1"/>
          <p:cNvSpPr/>
          <p:nvPr/>
        </p:nvSpPr>
        <p:spPr>
          <a:xfrm>
            <a:off x="559398" y="771257"/>
            <a:ext cx="2159566" cy="180049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00"/>
              <a:buFont typeface="Arial"/>
              <a:buNone/>
            </a:pPr>
            <a:r>
              <a:rPr b="1" i="0" lang="en-IN" sz="1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Solution:</a:t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00"/>
              <a:buFont typeface="Arial"/>
              <a:buNone/>
            </a:pPr>
            <a:r>
              <a:rPr b="1" i="0" lang="en-IN" sz="1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  </a:t>
            </a:r>
            <a:r>
              <a:rPr b="1" i="0" lang="en-IN" sz="11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              </a:t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It can be written as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= (37 – 3)/ 90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So we get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= 34/90I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= 17/45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Selina Solutions Concise Maths Class 7 Chapter 4 Image 122" id="113" name="Google Shape;113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5930" y="163025"/>
            <a:ext cx="1205902" cy="449258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1"/>
          <p:cNvSpPr txBox="1"/>
          <p:nvPr/>
        </p:nvSpPr>
        <p:spPr>
          <a:xfrm>
            <a:off x="622899" y="3055734"/>
            <a:ext cx="4572000" cy="17543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= (245 – 2)/ 990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So we get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= 243/990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On further calculation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= 81/330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= 27/110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descr="Selina Solutions Concise Maths Class 7 Chapter 4 Image 123" id="115" name="Google Shape;115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65930" y="2723254"/>
            <a:ext cx="1033778" cy="2976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90504" y="4518999"/>
            <a:ext cx="1549101" cy="572701"/>
          </a:xfrm>
          <a:prstGeom prst="rect">
            <a:avLst/>
          </a:prstGeom>
          <a:noFill/>
          <a:ln>
            <a:noFill/>
          </a:ln>
        </p:spPr>
      </p:pic>
      <p:sp>
        <p:nvSpPr>
          <p:cNvPr descr="Fractions" id="121" name="Google Shape;121;p12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Fractions" id="122" name="Google Shape;122;p12"/>
          <p:cNvSpPr/>
          <p:nvPr/>
        </p:nvSpPr>
        <p:spPr>
          <a:xfrm>
            <a:off x="307975" y="79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Definition of Decimal Fraction" id="123" name="Google Shape;123;p12"/>
          <p:cNvSpPr/>
          <p:nvPr/>
        </p:nvSpPr>
        <p:spPr>
          <a:xfrm>
            <a:off x="460375" y="1603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Definition of Decimal Fraction" id="124" name="Google Shape;124;p12"/>
          <p:cNvSpPr/>
          <p:nvPr/>
        </p:nvSpPr>
        <p:spPr>
          <a:xfrm>
            <a:off x="612775" y="3127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descr="Definition of Decimal Fraction" id="125" name="Google Shape;125;p12"/>
          <p:cNvSpPr/>
          <p:nvPr/>
        </p:nvSpPr>
        <p:spPr>
          <a:xfrm>
            <a:off x="765175" y="465137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2"/>
          <p:cNvSpPr txBox="1"/>
          <p:nvPr/>
        </p:nvSpPr>
        <p:spPr>
          <a:xfrm>
            <a:off x="765175" y="465137"/>
            <a:ext cx="7613650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ROUNDING OFF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2"/>
          <p:cNvSpPr txBox="1"/>
          <p:nvPr/>
        </p:nvSpPr>
        <p:spPr>
          <a:xfrm>
            <a:off x="765174" y="769938"/>
            <a:ext cx="7173969" cy="35394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4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1. Round off:</a:t>
            </a:r>
            <a:endParaRPr b="0" i="0" sz="14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4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(i) 0.07, 0.112, 3.59, 9.489 to the nearest tenths.</a:t>
            </a:r>
            <a:endParaRPr b="0" i="0" sz="14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4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(ii) 0.627, 100.479, 0.065 and 0.024 to the nearest hundredths.</a:t>
            </a:r>
            <a:endParaRPr b="0" i="0" sz="14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4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(iii) 4.83, 0.86, 451.943 and 9.08 to the nearest whole number.</a:t>
            </a:r>
            <a:endParaRPr b="0" i="0" sz="14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4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Solution:</a:t>
            </a:r>
            <a:endParaRPr b="0" i="0" sz="14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4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(i) We know that</a:t>
            </a:r>
            <a:endParaRPr b="0" i="0" sz="14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4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0.07 = 0.1</a:t>
            </a:r>
            <a:endParaRPr b="0" i="0" sz="14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4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0.112 = 0.1</a:t>
            </a:r>
            <a:endParaRPr b="0" i="0" sz="14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4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3.59 = 3.6</a:t>
            </a:r>
            <a:endParaRPr b="0" i="0" sz="14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4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9.489 = 9.5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4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4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(ii) 0.627 = 0.63</a:t>
            </a:r>
            <a:endParaRPr b="0" i="0" sz="14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4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100.479 = 100.48</a:t>
            </a:r>
            <a:endParaRPr b="0" i="0" sz="14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4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0.065 = 0.07</a:t>
            </a:r>
            <a:endParaRPr b="0" i="0" sz="14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4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0.024 = 0.02</a:t>
            </a:r>
            <a:endParaRPr b="0" i="0" sz="14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3"/>
          <p:cNvSpPr txBox="1"/>
          <p:nvPr/>
        </p:nvSpPr>
        <p:spPr>
          <a:xfrm>
            <a:off x="747655" y="535571"/>
            <a:ext cx="5513295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4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</a:t>
            </a: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iii) 4.83 = 5</a:t>
            </a:r>
            <a:endParaRPr b="0" i="0" sz="20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0.86 = 1</a:t>
            </a:r>
            <a:endParaRPr b="0" i="0" sz="20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451.943 = 452</a:t>
            </a:r>
            <a:endParaRPr b="0" i="0" sz="20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9.08 = 9</a:t>
            </a:r>
            <a:endParaRPr b="0" i="0" sz="20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33" name="Google Shape;133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90504" y="4518999"/>
            <a:ext cx="1549101" cy="572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elina Solutions Concise Maths Class 7 Chapter 4 Image 126" id="138" name="Google Shape;13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1764" y="2391698"/>
            <a:ext cx="1271374" cy="1832274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4"/>
          <p:cNvSpPr txBox="1"/>
          <p:nvPr/>
        </p:nvSpPr>
        <p:spPr>
          <a:xfrm>
            <a:off x="607807" y="413260"/>
            <a:ext cx="7945178" cy="14773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2. Simplify, and write your answers correct to the nearest hundredths: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(i) 18.35 × 1.2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(ii) 62.89 × 0.02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Solution: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(i) 18.35 × 1.2 = 22.02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0" name="Google Shape;140;p14"/>
          <p:cNvSpPr/>
          <p:nvPr/>
        </p:nvSpPr>
        <p:spPr>
          <a:xfrm>
            <a:off x="5168130" y="779374"/>
            <a:ext cx="13227993" cy="70788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Arial"/>
              <a:buNone/>
            </a:pP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ii) 62.89 × 0.02 = 1.2578 = 1.26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Arial"/>
              <a:buNone/>
            </a:pPr>
            <a:r>
              <a:rPr b="0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        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Selina Solutions Concise Maths Class 7 Chapter 4 Image 127" id="141" name="Google Shape;141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488109" y="1406032"/>
            <a:ext cx="1271374" cy="1190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90504" y="4518999"/>
            <a:ext cx="1549101" cy="572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5"/>
          <p:cNvSpPr txBox="1"/>
          <p:nvPr>
            <p:ph idx="1" type="body"/>
          </p:nvPr>
        </p:nvSpPr>
        <p:spPr>
          <a:xfrm>
            <a:off x="403412" y="2205841"/>
            <a:ext cx="7836946" cy="190358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i="0" lang="en-IN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vi) The number of significant figures in 4.2 × 0.6 = 2.52 is 3.</a:t>
            </a:r>
            <a:endParaRPr/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0" i="0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i="0" lang="en-IN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(vii) The number of significant figures in 0.08 × 25 = 2.00 = 2 is 1.</a:t>
            </a:r>
            <a:endParaRPr/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b="0" i="0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i="0" lang="en-IN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(viii) The number of significant figures in 3.6 ÷ 0.12 or 360 ÷ 12 = 30 is 2.</a:t>
            </a:r>
            <a:endParaRPr b="0" i="0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148" name="Google Shape;148;p15"/>
          <p:cNvSpPr txBox="1"/>
          <p:nvPr/>
        </p:nvSpPr>
        <p:spPr>
          <a:xfrm>
            <a:off x="661594" y="370230"/>
            <a:ext cx="6223299" cy="163121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3.vi) 4.2 × 0.6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(vii) 0.08 × 25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(viii) 3.6 ÷ 0.12</a:t>
            </a:r>
            <a:endParaRPr b="0" i="0" sz="20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9" name="Google Shape;14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90504" y="4518999"/>
            <a:ext cx="1549101" cy="572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6"/>
          <p:cNvSpPr txBox="1"/>
          <p:nvPr/>
        </p:nvSpPr>
        <p:spPr>
          <a:xfrm>
            <a:off x="392655" y="65187"/>
            <a:ext cx="7869218" cy="50783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4. Write: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400050" lvl="0" marL="4000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AutoNum type="romanLcParenBoth"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35.869, 0.008426, 4.952 and 382.7 correct to three significant figures.</a:t>
            </a:r>
            <a:endParaRPr/>
          </a:p>
          <a:p>
            <a:pPr indent="-285750" lvl="0" marL="4000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(ii) 60.974, 2.8753, 0.001789 and 400.04 correct to four significant figures.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Solution: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(i) Here by correcting to three significant figures.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35.869 = 35.9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0.008426 = 0.00843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4.952 = 4.95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382.7 = 383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(ii) Here by correcting to four significant figures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60.974 = 60.97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2.8753 = 2.875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0.001789 = 0.001789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400.04 = 400.0</a:t>
            </a:r>
            <a:endParaRPr b="0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5" name="Google Shape;15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90504" y="4518999"/>
            <a:ext cx="1549101" cy="572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7"/>
          <p:cNvSpPr txBox="1"/>
          <p:nvPr/>
        </p:nvSpPr>
        <p:spPr>
          <a:xfrm>
            <a:off x="546754" y="3616554"/>
            <a:ext cx="7861953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AHA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18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Without actual division determine whether 7/25, 18/45,12/91 are terminating decimals .</a:t>
            </a:r>
            <a:endParaRPr b="1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1" name="Google Shape;161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78288" y="353898"/>
            <a:ext cx="3228680" cy="2932718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7"/>
          <p:cNvSpPr txBox="1"/>
          <p:nvPr/>
        </p:nvSpPr>
        <p:spPr>
          <a:xfrm>
            <a:off x="3553905" y="603315"/>
            <a:ext cx="198905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Exercise 4 DEQ.No. 1 to 54</a:t>
            </a:r>
            <a:endParaRPr/>
          </a:p>
        </p:txBody>
      </p:sp>
      <p:pic>
        <p:nvPicPr>
          <p:cNvPr id="163" name="Google Shape;163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90504" y="4518999"/>
            <a:ext cx="1549101" cy="572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806362" y="4400000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18"/>
          <p:cNvSpPr txBox="1"/>
          <p:nvPr/>
        </p:nvSpPr>
        <p:spPr>
          <a:xfrm>
            <a:off x="621425" y="74350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en-IN" sz="4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b="1" i="0" sz="4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457200" marR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en-IN" sz="4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b="1" i="0" sz="40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"/>
          <p:cNvSpPr txBox="1"/>
          <p:nvPr>
            <p:ph type="title"/>
          </p:nvPr>
        </p:nvSpPr>
        <p:spPr>
          <a:xfrm>
            <a:off x="873220" y="702436"/>
            <a:ext cx="6153646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b="1" lang="en-IN" sz="2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Learning outcome </a:t>
            </a:r>
            <a:endParaRPr/>
          </a:p>
        </p:txBody>
      </p:sp>
      <p:pic>
        <p:nvPicPr>
          <p:cNvPr id="48" name="Google Shape;48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90504" y="4518999"/>
            <a:ext cx="1549101" cy="572701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2"/>
          <p:cNvSpPr/>
          <p:nvPr/>
        </p:nvSpPr>
        <p:spPr>
          <a:xfrm>
            <a:off x="862552" y="1127762"/>
            <a:ext cx="7302502" cy="6283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</a:t>
            </a:r>
            <a:r>
              <a:rPr b="0" i="0" lang="en-I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Students will be able to</a:t>
            </a:r>
            <a:endParaRPr/>
          </a:p>
          <a:p>
            <a:pPr indent="-342900" lvl="0" marL="3429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Char char="●"/>
            </a:pPr>
            <a:r>
              <a:rPr b="0" i="0" lang="en-IN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round off decimal numbers.</a:t>
            </a:r>
            <a:endParaRPr/>
          </a:p>
        </p:txBody>
      </p:sp>
      <p:pic>
        <p:nvPicPr>
          <p:cNvPr descr="Learning outcomes" id="50" name="Google Shape;50;p2"/>
          <p:cNvPicPr preferRelativeResize="0"/>
          <p:nvPr/>
        </p:nvPicPr>
        <p:blipFill rotWithShape="1">
          <a:blip r:embed="rId4">
            <a:alphaModFix/>
          </a:blip>
          <a:srcRect b="0" l="0" r="0" t="72282"/>
          <a:stretch/>
        </p:blipFill>
        <p:spPr>
          <a:xfrm rot="1009933">
            <a:off x="4400502" y="437757"/>
            <a:ext cx="3170449" cy="9932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3"/>
          <p:cNvSpPr txBox="1"/>
          <p:nvPr/>
        </p:nvSpPr>
        <p:spPr>
          <a:xfrm>
            <a:off x="685800" y="444500"/>
            <a:ext cx="421640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20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PREVIOUS CONNECT</a:t>
            </a:r>
            <a:endParaRPr b="1" i="0" sz="2000" u="none" cap="none" strike="noStrik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" name="Google Shape;56;p3"/>
          <p:cNvSpPr txBox="1"/>
          <p:nvPr/>
        </p:nvSpPr>
        <p:spPr>
          <a:xfrm>
            <a:off x="707316" y="1161826"/>
            <a:ext cx="7296374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Convert 0.37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7" name="Google Shape;57;p3"/>
          <p:cNvCxnSpPr/>
          <p:nvPr/>
        </p:nvCxnSpPr>
        <p:spPr>
          <a:xfrm>
            <a:off x="2108499" y="1172584"/>
            <a:ext cx="129092" cy="0"/>
          </a:xfrm>
          <a:prstGeom prst="straightConnector1">
            <a:avLst/>
          </a:prstGeom>
          <a:noFill/>
          <a:ln cap="flat" cmpd="sng" w="9525">
            <a:solidFill>
              <a:srgbClr val="FDA739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3"/>
          <p:cNvSpPr txBox="1"/>
          <p:nvPr/>
        </p:nvSpPr>
        <p:spPr>
          <a:xfrm>
            <a:off x="849854" y="1679097"/>
            <a:ext cx="2377440" cy="40011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17/45</a:t>
            </a: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"/>
          <p:cNvSpPr txBox="1"/>
          <p:nvPr/>
        </p:nvSpPr>
        <p:spPr>
          <a:xfrm>
            <a:off x="930536" y="275691"/>
            <a:ext cx="8019825" cy="24929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2400" u="none" cap="none" strike="noStrik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Terminating and Non-Terminating Decimals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IN" sz="1800" u="none" cap="none" strike="noStrik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A </a:t>
            </a:r>
            <a:r>
              <a:rPr b="1" i="0" lang="en-IN" sz="1800" u="none" cap="none" strike="noStrik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terminating</a:t>
            </a:r>
            <a:r>
              <a:rPr b="0" i="0" lang="en-IN" sz="1800" u="none" cap="none" strike="noStrik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 decimal is a decimal, that has an end digit. It is a decimal, which has a finite number of digits(or terms). Example: 0.15, 0.86, etc. 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rgbClr val="20212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Non</a:t>
            </a:r>
            <a:r>
              <a:rPr b="0" i="0" lang="en-IN" sz="1800" u="none" cap="none" strike="noStrik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  <a:r>
              <a:rPr b="1" i="0" lang="en-IN" sz="1800" u="none" cap="none" strike="noStrik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terminating</a:t>
            </a:r>
            <a:r>
              <a:rPr b="0" i="0" lang="en-IN" sz="1800" u="none" cap="none" strike="noStrike">
                <a:solidFill>
                  <a:srgbClr val="202124"/>
                </a:solidFill>
                <a:latin typeface="arial"/>
                <a:ea typeface="arial"/>
                <a:cs typeface="arial"/>
                <a:sym typeface="arial"/>
              </a:rPr>
              <a:t> decimals are the one that does not have an end term.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t/>
            </a:r>
            <a:endParaRPr/>
          </a:p>
        </p:txBody>
      </p:sp>
      <p:sp>
        <p:nvSpPr>
          <p:cNvPr id="69" name="Google Shape;69;p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</p:txBody>
      </p:sp>
      <p:sp>
        <p:nvSpPr>
          <p:cNvPr id="70" name="Google Shape;70;p5"/>
          <p:cNvSpPr txBox="1"/>
          <p:nvPr/>
        </p:nvSpPr>
        <p:spPr>
          <a:xfrm>
            <a:off x="311700" y="445025"/>
            <a:ext cx="7304714" cy="2862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1. Find whether the given division forms a terminating decimal or a non-terminating decimal:</a:t>
            </a:r>
            <a:br>
              <a:rPr b="0" i="0" lang="en-IN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IN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(i) 3 ÷ 8</a:t>
            </a:r>
            <a:br>
              <a:rPr b="0" i="0" lang="en-IN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IN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(ii) 8 ÷ 3</a:t>
            </a:r>
            <a:br>
              <a:rPr b="0" i="0" lang="en-IN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0" i="0" lang="en-IN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(iii) 6÷ 5</a:t>
            </a:r>
            <a:br>
              <a:rPr b="0" i="0" lang="en-IN" sz="2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20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6"/>
          <p:cNvSpPr/>
          <p:nvPr/>
        </p:nvSpPr>
        <p:spPr>
          <a:xfrm>
            <a:off x="513118" y="104920"/>
            <a:ext cx="3498073" cy="313932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Font typeface="Arial"/>
              <a:buNone/>
            </a:pPr>
            <a:r>
              <a:rPr b="1" i="0" lang="en-IN" sz="2000" u="none" cap="none" strike="noStrike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EVALUATION QUESTIONS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Arial"/>
              <a:buNone/>
            </a:pPr>
            <a:r>
              <a:rPr b="1" i="0" lang="en-IN" sz="16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(i) 3 ÷ 8</a:t>
            </a:r>
            <a:br>
              <a:rPr b="1" i="0" lang="en-IN" sz="16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i="0" lang="en-IN" sz="16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We know that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Arial"/>
              <a:buNone/>
            </a:pPr>
            <a:r>
              <a:rPr b="1" i="0" lang="en-IN" sz="16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3 ÷ 8 = 0.375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600"/>
              <a:buFont typeface="Arial"/>
              <a:buNone/>
            </a:pPr>
            <a:r>
              <a:rPr b="1" i="0" lang="en-IN" sz="16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Therefore, it is terminating decimal.</a:t>
            </a:r>
            <a:endParaRPr b="0" i="0" sz="1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00"/>
              <a:buFont typeface="Arial"/>
              <a:buNone/>
            </a:pPr>
            <a:r>
              <a:rPr b="0" i="0" lang="en-IN" sz="1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  </a:t>
            </a:r>
            <a:r>
              <a:rPr b="0" i="0" lang="en-IN" sz="96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   </a:t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Selina Solutions Concise Maths Class 7 Chapter 4 Image 84" id="76" name="Google Shape;7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0319" y="-2159784"/>
            <a:ext cx="685800" cy="15335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ina Solutions Concise Maths Class 7 Chapter 4 Image 85" id="77" name="Google Shape;77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542" y="1478305"/>
            <a:ext cx="1445260" cy="35602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ina Solutions Concise Maths Class 7 Chapter 4 Image 86" id="78" name="Google Shape;78;p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56723" y="2571750"/>
            <a:ext cx="1445260" cy="2214814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6"/>
          <p:cNvSpPr txBox="1"/>
          <p:nvPr/>
        </p:nvSpPr>
        <p:spPr>
          <a:xfrm>
            <a:off x="5325035" y="786646"/>
            <a:ext cx="45720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iii) 6 ÷ 5</a:t>
            </a:r>
            <a:b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We know that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6 ÷ 5 = 1.2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Therefore, it is 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" name="Google Shape;80;p6"/>
          <p:cNvSpPr txBox="1"/>
          <p:nvPr/>
        </p:nvSpPr>
        <p:spPr>
          <a:xfrm>
            <a:off x="6962887" y="1674580"/>
            <a:ext cx="4609652" cy="1785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Arial"/>
              <a:buNone/>
            </a:pPr>
            <a:r>
              <a:rPr b="1" i="0" lang="en-IN" sz="14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terminating decimal.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Arial"/>
              <a:buNone/>
            </a:pPr>
            <a:r>
              <a:rPr b="0" i="0" lang="en-IN" sz="14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  </a:t>
            </a:r>
            <a:r>
              <a:rPr b="0" i="0" lang="en-IN" sz="96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    </a:t>
            </a:r>
            <a:endParaRPr b="0" i="0" sz="11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7"/>
          <p:cNvSpPr txBox="1"/>
          <p:nvPr/>
        </p:nvSpPr>
        <p:spPr>
          <a:xfrm>
            <a:off x="521745" y="366249"/>
            <a:ext cx="4572000" cy="224676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400"/>
              <a:buFont typeface="Arial"/>
              <a:buNone/>
            </a:pPr>
            <a:r>
              <a:rPr b="1" i="0" lang="en-IN" sz="14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(</a:t>
            </a: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ii) 8 ÷ 3</a:t>
            </a:r>
            <a:b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We know that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8 ÷ 3 = 2.666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Therefore, it is a non-terminating decimal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None/>
            </a:pPr>
            <a:r>
              <a:rPr b="0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     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7"/>
          <p:cNvSpPr/>
          <p:nvPr/>
        </p:nvSpPr>
        <p:spPr>
          <a:xfrm>
            <a:off x="521744" y="1653987"/>
            <a:ext cx="20226135" cy="210826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00"/>
              <a:buFont typeface="Arial"/>
              <a:buNone/>
            </a:pPr>
            <a:r>
              <a:rPr b="1" i="0" lang="en-IN" sz="1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l.</a:t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00"/>
              <a:buFont typeface="Arial"/>
              <a:buNone/>
            </a:pPr>
            <a:r>
              <a:rPr b="0" i="0" lang="en-IN" sz="1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  </a:t>
            </a:r>
            <a:r>
              <a:rPr b="0" i="0" lang="en-IN" sz="121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   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Selina Solutions Concise Maths Class 7 Chapter 4 Image 85" id="87" name="Google Shape;87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5606" y="1572322"/>
            <a:ext cx="1388522" cy="342050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8"/>
          <p:cNvSpPr/>
          <p:nvPr/>
        </p:nvSpPr>
        <p:spPr>
          <a:xfrm>
            <a:off x="494852" y="145409"/>
            <a:ext cx="4305987" cy="124649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00"/>
              <a:buFont typeface="Arial"/>
              <a:buNone/>
            </a:pPr>
            <a:r>
              <a:rPr b="1" i="0" lang="en-IN" sz="1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4</a:t>
            </a:r>
            <a:r>
              <a:rPr b="1" i="0" lang="en-IN" sz="24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. Convert into vulgar fraction:</a:t>
            </a:r>
            <a:endParaRPr b="0" i="0" sz="2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00"/>
              <a:buFont typeface="Arial"/>
              <a:buNone/>
            </a:pPr>
            <a:r>
              <a:rPr b="1" i="0" lang="en-IN" sz="1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  </a:t>
            </a:r>
            <a:r>
              <a:rPr b="1" i="0" lang="en-IN" sz="51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     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Selina Solutions Concise Maths Class 7 Chapter 4 Image 113" id="93" name="Google Shape;9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6534" y="768656"/>
            <a:ext cx="1378025" cy="16733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9"/>
          <p:cNvSpPr/>
          <p:nvPr/>
        </p:nvSpPr>
        <p:spPr>
          <a:xfrm>
            <a:off x="462579" y="-85446"/>
            <a:ext cx="2690160" cy="490903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Solution: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                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It can be written as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= 35/99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So we get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= (35 – 0)/ 99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800"/>
              <a:buFont typeface="Arial"/>
              <a:buNone/>
            </a:pPr>
            <a:r>
              <a:rPr b="1" i="0" lang="en-IN" sz="18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= 35/99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1" i="0" sz="1800" u="none" cap="none" strike="noStrike">
              <a:solidFill>
                <a:srgbClr val="33333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1000"/>
              <a:buFont typeface="Arial"/>
              <a:buNone/>
            </a:pPr>
            <a:r>
              <a:rPr b="1" i="0" lang="en-IN" sz="1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  </a:t>
            </a:r>
            <a:r>
              <a:rPr b="1" i="0" lang="en-IN" sz="11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                </a:t>
            </a:r>
            <a:endParaRPr b="0" i="0" sz="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Arial"/>
              <a:buNone/>
            </a:pP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It can be written as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Arial"/>
              <a:buNone/>
            </a:pP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                           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Arial"/>
              <a:buNone/>
            </a:pP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So we get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Arial"/>
              <a:buNone/>
            </a:pP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= 2 + (23 – 0)/ 99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Arial"/>
              <a:buNone/>
            </a:pP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On further calculation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Arial"/>
              <a:buNone/>
            </a:pP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= 2 + 23/99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3333"/>
              </a:buClr>
              <a:buSzPts val="2000"/>
              <a:buFont typeface="Arial"/>
              <a:buNone/>
            </a:pPr>
            <a:r>
              <a:rPr b="1" i="0" lang="en-IN" sz="2000" u="none" cap="none" strike="noStrike">
                <a:solidFill>
                  <a:srgbClr val="333333"/>
                </a:solidFill>
                <a:latin typeface="Roboto"/>
                <a:ea typeface="Roboto"/>
                <a:cs typeface="Roboto"/>
                <a:sym typeface="Roboto"/>
              </a:rPr>
              <a:t>= 2 33/99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Selina Solutions Concise Maths Class 7 Chapter 4 Image 114" id="99" name="Google Shape;99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4017" y="267813"/>
            <a:ext cx="485775" cy="38117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ina Solutions Concise Maths Class 7 Chapter 4 Image 115" id="100" name="Google Shape;100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74182" y="2317960"/>
            <a:ext cx="956774" cy="3189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ina Solutions Concise Maths Class 7 Chapter 4 Image 116" id="101" name="Google Shape;101;p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642559" y="2317960"/>
            <a:ext cx="1159702" cy="240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